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70" r:id="rId13"/>
    <p:sldId id="268" r:id="rId14"/>
    <p:sldId id="278" r:id="rId15"/>
    <p:sldId id="271" r:id="rId16"/>
    <p:sldId id="281" r:id="rId17"/>
    <p:sldId id="272" r:id="rId18"/>
    <p:sldId id="273" r:id="rId19"/>
    <p:sldId id="274" r:id="rId20"/>
    <p:sldId id="275" r:id="rId21"/>
    <p:sldId id="276" r:id="rId22"/>
    <p:sldId id="269" r:id="rId23"/>
    <p:sldId id="283" r:id="rId24"/>
    <p:sldId id="277" r:id="rId25"/>
    <p:sldId id="280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97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404CF-2785-43EF-9218-246145F75923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4F155-684E-4524-BD5C-07246AE83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02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Rmax</a:t>
            </a:r>
            <a:r>
              <a:rPr lang="en-US" dirty="0" smtClean="0"/>
              <a:t> = maximum LINPACK</a:t>
            </a:r>
            <a:r>
              <a:rPr lang="en-US" baseline="0" dirty="0" smtClean="0"/>
              <a:t> performance achieved. LINPACK was developed by Prof Jack </a:t>
            </a:r>
            <a:r>
              <a:rPr lang="en-US" baseline="0" dirty="0" err="1" smtClean="0"/>
              <a:t>Dongara</a:t>
            </a:r>
            <a:r>
              <a:rPr lang="en-US" baseline="0" dirty="0" smtClean="0"/>
              <a:t>. It involves solving a dense system of linear equations. It would check floating point performance of </a:t>
            </a:r>
            <a:r>
              <a:rPr lang="en-US" baseline="0" smtClean="0"/>
              <a:t>the computer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7C50B-33DC-4211-8E73-B3F5430E8846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C133-50DB-42B4-826C-695F2C823497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87563-1121-4BA7-B2F3-4058CFAE4B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C133-50DB-42B4-826C-695F2C823497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87563-1121-4BA7-B2F3-4058CFAE4B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C133-50DB-42B4-826C-695F2C823497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87563-1121-4BA7-B2F3-4058CFAE4B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C133-50DB-42B4-826C-695F2C823497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87563-1121-4BA7-B2F3-4058CFAE4B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C133-50DB-42B4-826C-695F2C823497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87563-1121-4BA7-B2F3-4058CFAE4B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C133-50DB-42B4-826C-695F2C823497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87563-1121-4BA7-B2F3-4058CFAE4B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C133-50DB-42B4-826C-695F2C823497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87563-1121-4BA7-B2F3-4058CFAE4B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C133-50DB-42B4-826C-695F2C823497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87563-1121-4BA7-B2F3-4058CFAE4B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C133-50DB-42B4-826C-695F2C823497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87563-1121-4BA7-B2F3-4058CFAE4B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C133-50DB-42B4-826C-695F2C823497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87563-1121-4BA7-B2F3-4058CFAE4B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2C133-50DB-42B4-826C-695F2C823497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7563-1121-4BA7-B2F3-4058CFAE4B9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500.org/system/178074" TargetMode="External"/><Relationship Id="rId7" Type="http://schemas.openxmlformats.org/officeDocument/2006/relationships/hyperlink" Target="http://www.top500.org/system/177805" TargetMode="External"/><Relationship Id="rId2" Type="http://schemas.openxmlformats.org/officeDocument/2006/relationships/hyperlink" Target="http://www.top500.org/system/1780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op500.org/system/178325" TargetMode="External"/><Relationship Id="rId5" Type="http://schemas.openxmlformats.org/officeDocument/2006/relationships/hyperlink" Target="http://www.top500.org/system/178005" TargetMode="External"/><Relationship Id="rId4" Type="http://schemas.openxmlformats.org/officeDocument/2006/relationships/hyperlink" Target="http://www.top500.org/system/177643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828800"/>
          </a:xfrm>
        </p:spPr>
        <p:txBody>
          <a:bodyPr/>
          <a:lstStyle/>
          <a:p>
            <a:r>
              <a:rPr lang="en-US" dirty="0" smtClean="0"/>
              <a:t>High Performance Computing</a:t>
            </a:r>
            <a:br>
              <a:rPr lang="en-US" dirty="0" smtClean="0"/>
            </a:br>
            <a:r>
              <a:rPr lang="en-US" sz="2800" dirty="0" smtClean="0"/>
              <a:t>Opportunities and Challenges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69860" y="3352800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Module </a:t>
            </a:r>
            <a:r>
              <a:rPr lang="en-US" sz="2400" b="1" smtClean="0"/>
              <a:t>29-30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Heating…</a:t>
            </a:r>
            <a:endParaRPr 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61950" y="1171575"/>
            <a:ext cx="8651875" cy="4941888"/>
          </a:xfrm>
          <a:prstGeom prst="rect">
            <a:avLst/>
          </a:prstGeom>
          <a:noFill/>
          <a:ln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82451EC-4F77-4978-ABB9-4618F7DE446D}" type="datetime1">
              <a:rPr lang="en-IN" smtClean="0"/>
              <a:pPr>
                <a:defRPr/>
              </a:pPr>
              <a:t>11-04-2019</a:t>
            </a:fld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3286125" y="642938"/>
            <a:ext cx="3214688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Software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286125" y="3643313"/>
            <a:ext cx="3214688" cy="500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Register, Data path, I/O Control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86125" y="1571625"/>
            <a:ext cx="3214688" cy="785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Operating System, System software, Compiler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286125" y="2643188"/>
            <a:ext cx="3214688" cy="642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Instruction Set Architecture (ISA)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286125" y="4429125"/>
            <a:ext cx="3214688" cy="500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Gate Level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86125" y="5214938"/>
            <a:ext cx="3214688" cy="500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Transistor Level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86125" y="6000750"/>
            <a:ext cx="3214688" cy="500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Device Physics Level</a:t>
            </a:r>
          </a:p>
        </p:txBody>
      </p:sp>
      <p:sp>
        <p:nvSpPr>
          <p:cNvPr id="24" name="Down Arrow 23"/>
          <p:cNvSpPr/>
          <p:nvPr/>
        </p:nvSpPr>
        <p:spPr>
          <a:xfrm rot="10800000">
            <a:off x="928688" y="642938"/>
            <a:ext cx="500062" cy="3429000"/>
          </a:xfrm>
          <a:prstGeom prst="down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2143125" y="2714625"/>
            <a:ext cx="484188" cy="3786188"/>
          </a:xfrm>
          <a:prstGeom prst="downArrow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08" name="TextBox 25"/>
          <p:cNvSpPr txBox="1">
            <a:spLocks noChangeArrowheads="1"/>
          </p:cNvSpPr>
          <p:nvPr/>
        </p:nvSpPr>
        <p:spPr bwMode="auto">
          <a:xfrm rot="-5400000">
            <a:off x="-419893" y="2356644"/>
            <a:ext cx="2209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Computer Science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832644" y="4747419"/>
            <a:ext cx="21336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Electronics / VLSI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mit\Desktop\AMIT\EXASCALE Comp\The Dally-nVIDIA-Stanford Prescription for Exascale Computing_files\4145753.jpg"/>
          <p:cNvPicPr>
            <a:picLocks noChangeAspect="1" noChangeArrowheads="1"/>
          </p:cNvPicPr>
          <p:nvPr/>
        </p:nvPicPr>
        <p:blipFill>
          <a:blip r:embed="rId2"/>
          <a:srcRect t="11280" b="12512"/>
          <a:stretch>
            <a:fillRect/>
          </a:stretch>
        </p:blipFill>
        <p:spPr bwMode="auto">
          <a:xfrm>
            <a:off x="685800" y="1295400"/>
            <a:ext cx="7851521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way of thinking…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a page out of traditional HPC cookbook!</a:t>
            </a:r>
          </a:p>
          <a:p>
            <a:r>
              <a:rPr lang="en-US" dirty="0" smtClean="0"/>
              <a:t>Enter the multi-core era!</a:t>
            </a:r>
          </a:p>
          <a:p>
            <a:r>
              <a:rPr lang="en-US" dirty="0" smtClean="0"/>
              <a:t>Brings in a Paradigm Change in thinking about hardware and software co-development</a:t>
            </a:r>
          </a:p>
          <a:p>
            <a:r>
              <a:rPr lang="en-US" dirty="0" smtClean="0"/>
              <a:t> In the high end HPC area the goal is to achieve “</a:t>
            </a:r>
            <a:r>
              <a:rPr lang="en-US" dirty="0" err="1" smtClean="0"/>
              <a:t>Exascale</a:t>
            </a:r>
            <a:r>
              <a:rPr lang="en-US" dirty="0" smtClean="0"/>
              <a:t>” computing  while remaining within a given power envelop.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tera, peta and exa?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1828797"/>
          <a:ext cx="8077200" cy="4354288"/>
        </p:xfrm>
        <a:graphic>
          <a:graphicData uri="http://schemas.openxmlformats.org/drawingml/2006/table">
            <a:tbl>
              <a:tblPr/>
              <a:tblGrid>
                <a:gridCol w="2019300"/>
                <a:gridCol w="2019300"/>
                <a:gridCol w="2019300"/>
                <a:gridCol w="2019300"/>
              </a:tblGrid>
              <a:tr h="544286">
                <a:tc>
                  <a:txBody>
                    <a:bodyPr/>
                    <a:lstStyle/>
                    <a:p>
                      <a:pPr fontAlgn="t"/>
                      <a:r>
                        <a:rPr lang="en-US" sz="2400" b="1" dirty="0" smtClean="0"/>
                        <a:t>Prefix</a:t>
                      </a:r>
                      <a:endParaRPr lang="en-US" sz="2400" b="1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 smtClean="0"/>
                        <a:t>Symbol</a:t>
                      </a:r>
                      <a:endParaRPr lang="en-US" sz="2400" b="1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 smtClean="0"/>
                        <a:t>Power of 10</a:t>
                      </a:r>
                      <a:endParaRPr lang="en-US" sz="2400" b="1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 smtClean="0"/>
                        <a:t>Power of 2</a:t>
                      </a:r>
                      <a:endParaRPr lang="en-US" sz="2400" b="1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/>
                        <a:t>mega-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M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10</a:t>
                      </a:r>
                      <a:r>
                        <a:rPr lang="en-US" sz="2400" baseline="30000" dirty="0"/>
                        <a:t>6</a:t>
                      </a:r>
                      <a:endParaRPr lang="en-US" sz="2400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2</a:t>
                      </a:r>
                      <a:r>
                        <a:rPr lang="en-US" sz="2400" baseline="30000" dirty="0"/>
                        <a:t>20</a:t>
                      </a:r>
                      <a:endParaRPr lang="en-US" sz="2400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 err="1"/>
                        <a:t>giga</a:t>
                      </a:r>
                      <a:r>
                        <a:rPr lang="en-US" sz="2400" dirty="0"/>
                        <a:t>-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G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10</a:t>
                      </a:r>
                      <a:r>
                        <a:rPr lang="en-US" sz="2400" baseline="30000"/>
                        <a:t>9</a:t>
                      </a:r>
                      <a:endParaRPr lang="en-US" sz="240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2</a:t>
                      </a:r>
                      <a:r>
                        <a:rPr lang="en-US" sz="2400" baseline="30000"/>
                        <a:t>30</a:t>
                      </a:r>
                      <a:endParaRPr lang="en-US" sz="240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 fontAlgn="t"/>
                      <a:r>
                        <a:rPr lang="en-US" sz="2400"/>
                        <a:t>tera-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T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10</a:t>
                      </a:r>
                      <a:r>
                        <a:rPr lang="en-US" sz="2400" baseline="30000"/>
                        <a:t>12</a:t>
                      </a:r>
                      <a:endParaRPr lang="en-US" sz="240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2</a:t>
                      </a:r>
                      <a:r>
                        <a:rPr lang="en-US" sz="2400" baseline="30000"/>
                        <a:t>40</a:t>
                      </a:r>
                      <a:endParaRPr lang="en-US" sz="240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 fontAlgn="t"/>
                      <a:r>
                        <a:rPr lang="en-US" sz="2400"/>
                        <a:t>peta-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P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10</a:t>
                      </a:r>
                      <a:r>
                        <a:rPr lang="en-US" sz="2400" baseline="30000"/>
                        <a:t>15</a:t>
                      </a:r>
                      <a:endParaRPr lang="en-US" sz="240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2</a:t>
                      </a:r>
                      <a:r>
                        <a:rPr lang="en-US" sz="2400" baseline="30000"/>
                        <a:t>50</a:t>
                      </a:r>
                      <a:endParaRPr lang="en-US" sz="240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 fontAlgn="t"/>
                      <a:r>
                        <a:rPr lang="en-US" sz="2400"/>
                        <a:t>exa-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10</a:t>
                      </a:r>
                      <a:r>
                        <a:rPr lang="en-US" sz="2400" baseline="30000" dirty="0"/>
                        <a:t>18 </a:t>
                      </a:r>
                      <a:endParaRPr lang="en-US" sz="2400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2</a:t>
                      </a:r>
                      <a:r>
                        <a:rPr lang="en-US" sz="2400" baseline="30000"/>
                        <a:t>60</a:t>
                      </a:r>
                      <a:endParaRPr lang="en-US" sz="240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 fontAlgn="t"/>
                      <a:r>
                        <a:rPr lang="en-US" sz="2400"/>
                        <a:t>zetta-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Z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10</a:t>
                      </a:r>
                      <a:r>
                        <a:rPr lang="en-US" sz="2400" baseline="30000" dirty="0"/>
                        <a:t>21 </a:t>
                      </a:r>
                      <a:endParaRPr lang="en-US" sz="2400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2</a:t>
                      </a:r>
                      <a:r>
                        <a:rPr lang="en-US" sz="2400" baseline="30000"/>
                        <a:t>70</a:t>
                      </a:r>
                      <a:endParaRPr lang="en-US" sz="240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4286">
                <a:tc>
                  <a:txBody>
                    <a:bodyPr/>
                    <a:lstStyle/>
                    <a:p>
                      <a:pPr fontAlgn="t"/>
                      <a:r>
                        <a:rPr lang="en-US" sz="2400"/>
                        <a:t>yotta-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/>
                        <a:t>Y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10</a:t>
                      </a:r>
                      <a:r>
                        <a:rPr lang="en-US" sz="2400" baseline="30000" dirty="0"/>
                        <a:t>24 </a:t>
                      </a:r>
                      <a:endParaRPr lang="en-US" sz="2400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/>
                        <a:t>2</a:t>
                      </a:r>
                      <a:r>
                        <a:rPr lang="en-US" sz="2400" baseline="30000" dirty="0"/>
                        <a:t>80</a:t>
                      </a:r>
                      <a:endParaRPr lang="en-US" sz="2400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err="1" smtClean="0"/>
              <a:t>Exa</a:t>
            </a:r>
            <a:r>
              <a:rPr lang="en-US" dirty="0" smtClean="0"/>
              <a:t> Scale challenge (energy)</a:t>
            </a:r>
            <a:endParaRPr 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43000"/>
            <a:ext cx="7915275" cy="517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417"/>
            <a:ext cx="9144000" cy="685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604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/>
          <a:lstStyle/>
          <a:p>
            <a:r>
              <a:rPr lang="en-US" dirty="0" smtClean="0"/>
              <a:t>A little perspective…</a:t>
            </a:r>
            <a:endParaRPr lang="en-US" dirty="0"/>
          </a:p>
        </p:txBody>
      </p:sp>
      <p:pic>
        <p:nvPicPr>
          <p:cNvPr id="6146" name="Picture 2" descr="http://cdn.ttgtmedia.com/rms/computerweekly/42237_moon-land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2743200" cy="2590800"/>
          </a:xfrm>
          <a:prstGeom prst="rect">
            <a:avLst/>
          </a:prstGeom>
          <a:noFill/>
        </p:spPr>
      </p:pic>
      <p:pic>
        <p:nvPicPr>
          <p:cNvPr id="6148" name="Picture 4" descr="http://www.computerweekly.com/assets/getAsset.aspx?ItemID=421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143000"/>
            <a:ext cx="2578608" cy="3048000"/>
          </a:xfrm>
          <a:prstGeom prst="rect">
            <a:avLst/>
          </a:prstGeom>
          <a:noFill/>
        </p:spPr>
      </p:pic>
      <p:pic>
        <p:nvPicPr>
          <p:cNvPr id="6150" name="Picture 6" descr="http://www.computerweekly.com/assets/getAsset.aspx?ItemID=42196"/>
          <p:cNvPicPr>
            <a:picLocks noChangeAspect="1" noChangeArrowheads="1"/>
          </p:cNvPicPr>
          <p:nvPr/>
        </p:nvPicPr>
        <p:blipFill>
          <a:blip r:embed="rId4" cstate="print"/>
          <a:srcRect r="6909" b="36000"/>
          <a:stretch>
            <a:fillRect/>
          </a:stretch>
        </p:blipFill>
        <p:spPr bwMode="auto">
          <a:xfrm>
            <a:off x="3352800" y="1143000"/>
            <a:ext cx="2438400" cy="304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2000" y="4724400"/>
            <a:ext cx="79248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Apollo 11’s Guidance Computer Specification: Designed at MIT and built by Raytheon; A rudimentary real time operating system ;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924800" y="51816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~20 W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b="1" dirty="0"/>
              <a:t>long-term efforts on rethinking of the </a:t>
            </a:r>
            <a:r>
              <a:rPr lang="en-US" b="1" dirty="0" smtClean="0"/>
              <a:t>canonical computing </a:t>
            </a:r>
            <a:r>
              <a:rPr lang="en-US" b="1" dirty="0"/>
              <a:t>“stack”—applications, programming language, compiler, </a:t>
            </a:r>
            <a:r>
              <a:rPr lang="en-US" b="1" dirty="0" smtClean="0"/>
              <a:t>runtime, virtual </a:t>
            </a:r>
            <a:r>
              <a:rPr lang="en-US" b="1" dirty="0"/>
              <a:t>machine, operating system, hypervisor, and </a:t>
            </a:r>
            <a:r>
              <a:rPr lang="en-US" b="1" dirty="0" smtClean="0"/>
              <a:t>architecture—in light </a:t>
            </a:r>
            <a:r>
              <a:rPr lang="en-US" b="1" dirty="0"/>
              <a:t>of parallelism and resource-management challenges.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Countries having top 500 supercomputers</a:t>
            </a:r>
            <a:endParaRPr lang="en-US" dirty="0"/>
          </a:p>
        </p:txBody>
      </p:sp>
      <p:pic>
        <p:nvPicPr>
          <p:cNvPr id="12290" name="Picture 2" descr="http://image.slidesharecdn.com/top500nov2013v1dist-131123145438-phpapp01/95/slide-16-638.jpg?cb=1385240244"/>
          <p:cNvPicPr>
            <a:picLocks noChangeAspect="1" noChangeArrowheads="1"/>
          </p:cNvPicPr>
          <p:nvPr/>
        </p:nvPicPr>
        <p:blipFill>
          <a:blip r:embed="rId2" cstate="print"/>
          <a:srcRect b="14765"/>
          <a:stretch>
            <a:fillRect/>
          </a:stretch>
        </p:blipFill>
        <p:spPr bwMode="auto">
          <a:xfrm>
            <a:off x="332422" y="990600"/>
            <a:ext cx="8506778" cy="563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5 super computers in the world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8600" y="609600"/>
          <a:ext cx="8686800" cy="6084813"/>
        </p:xfrm>
        <a:graphic>
          <a:graphicData uri="http://schemas.openxmlformats.org/drawingml/2006/table">
            <a:tbl>
              <a:tblPr/>
              <a:tblGrid>
                <a:gridCol w="75538"/>
                <a:gridCol w="1819765"/>
                <a:gridCol w="2643746"/>
                <a:gridCol w="1173892"/>
                <a:gridCol w="1017372"/>
                <a:gridCol w="982966"/>
                <a:gridCol w="973521"/>
              </a:tblGrid>
              <a:tr h="527484">
                <a:tc>
                  <a:txBody>
                    <a:bodyPr/>
                    <a:lstStyle/>
                    <a:p>
                      <a:pPr algn="l" fontAlgn="t"/>
                      <a:endParaRPr lang="en-US" sz="1800" dirty="0"/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600" b="1" dirty="0" smtClean="0">
                          <a:solidFill>
                            <a:schemeClr val="tx1"/>
                          </a:solidFill>
                        </a:rPr>
                        <a:t>Site</a:t>
                      </a:r>
                      <a:endParaRPr lang="it-IT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Cores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R max in </a:t>
                      </a:r>
                      <a:r>
                        <a:rPr lang="en-US" sz="1600" b="1" dirty="0" err="1" smtClean="0">
                          <a:solidFill>
                            <a:schemeClr val="tx1"/>
                          </a:solidFill>
                        </a:rPr>
                        <a:t>TFlops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 err="1" smtClean="0">
                          <a:solidFill>
                            <a:schemeClr val="tx1"/>
                          </a:solidFill>
                        </a:rPr>
                        <a:t>Rpeak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 in </a:t>
                      </a:r>
                      <a:r>
                        <a:rPr lang="en-US" sz="1600" b="1" dirty="0" err="1" smtClean="0">
                          <a:solidFill>
                            <a:schemeClr val="tx1"/>
                          </a:solidFill>
                        </a:rPr>
                        <a:t>RFlops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Power in watts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44188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  <a:endParaRPr lang="en-US" sz="1800" dirty="0"/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b="1" u="none" strike="noStrike" dirty="0">
                          <a:solidFill>
                            <a:schemeClr val="tx1"/>
                          </a:solidFill>
                        </a:rPr>
                        <a:t>National Super Computer Center in Guangzhou</a:t>
                      </a:r>
                      <a:r>
                        <a:rPr lang="it-IT" sz="14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it-IT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it-IT" sz="1400" b="1" dirty="0">
                          <a:solidFill>
                            <a:schemeClr val="tx1"/>
                          </a:solidFill>
                        </a:rPr>
                        <a:t>China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Tianhe-2 (MilkyWay-2) - TH-IVB-FEP Cluster, Intel Xeon E5-2692 12C 2.200GHz, TH Express-2, Intel Xeon Phi 31S1P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NUDT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3,120,000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33,862.7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54,902.4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17,808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20587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  <a:endParaRPr lang="en-US" sz="1800" dirty="0"/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DOE/SC/Oak Ridge National Laboratory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United States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Titan - Cray XK7 ,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</a:rPr>
                        <a:t>Opteron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 6274 16C 2.200GHz, Cray Gemini interconnect, NVIDIA K20x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Cray Inc.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560,640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17,590.0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27,112.5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8,209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985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</a:rPr>
                        <a:t>3</a:t>
                      </a:r>
                      <a:endParaRPr lang="en-US" sz="1800"/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DOE/NNSA/LLNL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United States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Sequoia -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</a:rPr>
                        <a:t>BlueGene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/Q, Power BQC 16C 1.60 GHz, Custom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IBM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1,572,864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17,173.2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20,132.7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7,890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20587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</a:rPr>
                        <a:t>4</a:t>
                      </a:r>
                      <a:endParaRPr lang="en-US" sz="1800"/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RIKEN Advanced Institute for Computational Science (AICS)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K computer, SPARC64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</a:rPr>
                        <a:t>VIIIfx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 2.0GHz, Tofu interconnect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Fujitsu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705,024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10,510.0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11,280.4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12,660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384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</a:rPr>
                        <a:t>5</a:t>
                      </a:r>
                      <a:endParaRPr lang="en-US" sz="1800"/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DOE/SC/Argonne National Laboratory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United States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Mira -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</a:rPr>
                        <a:t>BlueGene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</a:rPr>
                        <a:t>/Q, Power BQC 16C 1.60GHz, Custom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IBM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786,432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8,586.6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10,066.3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3,945</a:t>
                      </a:r>
                    </a:p>
                  </a:txBody>
                  <a:tcPr marL="14581" marR="14581" marT="11665" marB="116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201" y="0"/>
          <a:ext cx="9067800" cy="667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3276600"/>
                <a:gridCol w="990600"/>
                <a:gridCol w="1066800"/>
                <a:gridCol w="914400"/>
                <a:gridCol w="838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Rmax</a:t>
                      </a:r>
                      <a:r>
                        <a:rPr lang="en-US" dirty="0" smtClean="0"/>
                        <a:t>  TFLOPS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Rpeak</a:t>
                      </a:r>
                      <a:r>
                        <a:rPr lang="en-US" dirty="0" smtClean="0"/>
                        <a:t> TFLOPS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in KW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44.</a:t>
                      </a:r>
                      <a:r>
                        <a:rPr lang="en-US" dirty="0" smtClean="0"/>
                        <a:t> Indian</a:t>
                      </a:r>
                      <a:r>
                        <a:rPr lang="en-US" baseline="0" dirty="0" smtClean="0"/>
                        <a:t> Institute of tropical meteorology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iDataPlex</a:t>
                      </a:r>
                      <a:r>
                        <a:rPr lang="en-US" sz="1800" b="0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 DX360M4, Xeon E5-2670 8C 2.600GHz, </a:t>
                      </a:r>
                      <a:r>
                        <a:rPr lang="en-US" sz="1800" b="0" i="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Infiniband</a:t>
                      </a:r>
                      <a:r>
                        <a:rPr lang="en-US" sz="1800" b="0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 FDR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719.2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83.</a:t>
                      </a:r>
                      <a:r>
                        <a:rPr lang="en-US" dirty="0" smtClean="0"/>
                        <a:t> CDAC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PARAM </a:t>
                      </a:r>
                      <a:r>
                        <a:rPr lang="en-US" sz="1800" b="1" i="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Yuva</a:t>
                      </a:r>
                      <a:r>
                        <a:rPr lang="en-US" sz="1800" b="1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 - II</a:t>
                      </a:r>
                      <a:r>
                        <a:rPr lang="en-US" sz="1800" b="0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 - R2208GZ Cluster, Xeon E5-2670 8C 2.600GHz, </a:t>
                      </a:r>
                      <a:r>
                        <a:rPr lang="en-US" sz="1800" b="0" i="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Infiniband</a:t>
                      </a:r>
                      <a:r>
                        <a:rPr lang="en-US" sz="1800" b="0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 FDR, Intel Xeon Phi 5110P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388.4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99.</a:t>
                      </a:r>
                      <a:r>
                        <a:rPr lang="en-US" b="1" dirty="0" smtClean="0"/>
                        <a:t> </a:t>
                      </a:r>
                      <a:r>
                        <a:rPr lang="en-US" dirty="0" smtClean="0"/>
                        <a:t>CSIR-4PI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Cluster Platform 3000 BL460c Gen8, Xeon E5-2670 8C 2.60GHz, </a:t>
                      </a:r>
                      <a:r>
                        <a:rPr lang="en-US" sz="1800" b="0" i="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Infiniband</a:t>
                      </a:r>
                      <a:r>
                        <a:rPr lang="en-US" sz="1800" b="0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 FDR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17408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106.</a:t>
                      </a:r>
                      <a:r>
                        <a:rPr lang="en-US" dirty="0" smtClean="0"/>
                        <a:t> National Center for Medium Range 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iDataPlex</a:t>
                      </a:r>
                      <a:r>
                        <a:rPr lang="en-US" sz="1800" b="0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 DX360M4, Xeon E5-2670 8C 2.600GHz, </a:t>
                      </a:r>
                      <a:r>
                        <a:rPr lang="en-US" sz="1800" b="0" i="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Infiniband</a:t>
                      </a:r>
                      <a:r>
                        <a:rPr lang="en-US" sz="1800" b="0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 FDR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16832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318.4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130.</a:t>
                      </a:r>
                      <a:r>
                        <a:rPr lang="en-US" dirty="0" smtClean="0"/>
                        <a:t> IIT-Kanpur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Cluster Platform SL230s Gen8, Intel Xeon E5-2670v2 10C 2.500GHz, </a:t>
                      </a:r>
                      <a:r>
                        <a:rPr lang="en-US" sz="1800" b="0" i="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Infiniband</a:t>
                      </a:r>
                      <a:r>
                        <a:rPr lang="en-US" sz="1800" b="0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 FDR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15360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307.2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225.</a:t>
                      </a:r>
                      <a:r>
                        <a:rPr lang="en-US" dirty="0" smtClean="0"/>
                        <a:t> ISRO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1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SAGA</a:t>
                      </a:r>
                      <a:r>
                        <a:rPr lang="pt-BR" sz="1800" b="0" i="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 - Z24XX/SL390s Cluster, Xeon E5530/E5645 6C 2.40GHz, Infiniband QDR, NVIDIA 2090/2070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academic institutions have to adopt their curriculum to suit the current and future need</a:t>
            </a:r>
          </a:p>
          <a:p>
            <a:r>
              <a:rPr lang="en-US" dirty="0" smtClean="0"/>
              <a:t>Parallel programming paradigm has to be adopt and research work needs to be focused in that area</a:t>
            </a:r>
          </a:p>
          <a:p>
            <a:r>
              <a:rPr lang="en-US" dirty="0" smtClean="0"/>
              <a:t>Hardware – Software co design paradigm needs to be looked at and adopted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solidFill>
                  <a:srgbClr val="0070C0"/>
                </a:solidFill>
              </a:rPr>
              <a:t>Apollo Guidance Computer, Block II (1965)</a:t>
            </a:r>
            <a:br>
              <a:rPr lang="en-IN" sz="3200" b="1" dirty="0" smtClean="0">
                <a:solidFill>
                  <a:srgbClr val="0070C0"/>
                </a:solidFill>
              </a:rPr>
            </a:br>
            <a:endParaRPr lang="en-IN" sz="2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Memory (ROM):</a:t>
            </a:r>
            <a:r>
              <a:rPr lang="en-IN" sz="2800" dirty="0" smtClean="0"/>
              <a:t> 36,864 words @ 16 bits (73,728 bytes)</a:t>
            </a:r>
            <a:br>
              <a:rPr lang="en-IN" sz="2800" dirty="0" smtClean="0"/>
            </a:br>
            <a:r>
              <a:rPr lang="en-IN" sz="2800" b="1" dirty="0" smtClean="0"/>
              <a:t>Memory (RAM):</a:t>
            </a:r>
            <a:r>
              <a:rPr lang="en-IN" sz="2800" dirty="0" smtClean="0"/>
              <a:t> 2,048 words @ 16 bits (4,096 bytes)</a:t>
            </a:r>
            <a:br>
              <a:rPr lang="en-IN" sz="2800" dirty="0" smtClean="0"/>
            </a:br>
            <a:r>
              <a:rPr lang="en-IN" sz="2800" b="1" dirty="0" smtClean="0"/>
              <a:t>Clock Speed: </a:t>
            </a:r>
            <a:r>
              <a:rPr lang="en-IN" sz="2800" dirty="0" smtClean="0"/>
              <a:t>1 MHz</a:t>
            </a:r>
            <a:br>
              <a:rPr lang="en-IN" sz="2800" dirty="0" smtClean="0"/>
            </a:br>
            <a:r>
              <a:rPr lang="en-IN" sz="2800" b="1" dirty="0" smtClean="0"/>
              <a:t>Transistors</a:t>
            </a:r>
            <a:r>
              <a:rPr lang="en-IN" sz="2800" dirty="0" smtClean="0"/>
              <a:t>: 16,800 </a:t>
            </a:r>
          </a:p>
          <a:p>
            <a:r>
              <a:rPr lang="en-IN" sz="2800" b="1" dirty="0" smtClean="0"/>
              <a:t>Volume</a:t>
            </a:r>
            <a:r>
              <a:rPr lang="en-IN" sz="2800" dirty="0" smtClean="0"/>
              <a:t>: 0.97 ft3</a:t>
            </a:r>
            <a:br>
              <a:rPr lang="en-IN" sz="2800" dirty="0" smtClean="0"/>
            </a:br>
            <a:r>
              <a:rPr lang="en-IN" sz="2800" b="1" dirty="0" smtClean="0"/>
              <a:t>Weight</a:t>
            </a:r>
            <a:r>
              <a:rPr lang="en-IN" sz="2800" dirty="0" smtClean="0"/>
              <a:t>: 70 lbs</a:t>
            </a:r>
            <a:br>
              <a:rPr lang="en-IN" sz="2800" dirty="0" smtClean="0"/>
            </a:br>
            <a:r>
              <a:rPr lang="en-IN" sz="2800" b="1" dirty="0" smtClean="0"/>
              <a:t>Power Consumption: </a:t>
            </a:r>
            <a:r>
              <a:rPr lang="en-IN" sz="2800" dirty="0" smtClean="0"/>
              <a:t>55 Watts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msung phone.jpg"/>
          <p:cNvPicPr>
            <a:picLocks noChangeAspect="1"/>
          </p:cNvPicPr>
          <p:nvPr/>
        </p:nvPicPr>
        <p:blipFill>
          <a:blip r:embed="rId2" cstate="print"/>
          <a:srcRect l="23686" r="22481"/>
          <a:stretch>
            <a:fillRect/>
          </a:stretch>
        </p:blipFill>
        <p:spPr>
          <a:xfrm>
            <a:off x="5744200" y="0"/>
            <a:ext cx="3399800" cy="35524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Samsung Galaxy S4 phone has two quad-core Samsung made </a:t>
            </a:r>
            <a:r>
              <a:rPr lang="en-US" dirty="0" err="1" smtClean="0"/>
              <a:t>Exynos</a:t>
            </a:r>
            <a:r>
              <a:rPr lang="en-US" dirty="0" smtClean="0"/>
              <a:t> processors or in the US market Qualcomm Snapdragon 600 quad core processor running at 1.6GHz</a:t>
            </a:r>
          </a:p>
          <a:p>
            <a:r>
              <a:rPr lang="en-US" dirty="0" smtClean="0"/>
              <a:t>RAM: 2GB and HD 16GB – expandable to 64GB</a:t>
            </a:r>
          </a:p>
          <a:p>
            <a:r>
              <a:rPr lang="en-US" dirty="0" smtClean="0"/>
              <a:t>State of the art graphics processor capable of rendering life like 3-D graphics</a:t>
            </a:r>
          </a:p>
          <a:p>
            <a:r>
              <a:rPr lang="en-US" dirty="0" smtClean="0"/>
              <a:t>Good battery life of 9 hours of continuous video use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1026" name="AutoShape 2" descr="data:image/jpeg;base64,/9j/4AAQSkZJRgABAQAAAQABAAD/2wCEAAkGBwgHBgkIBwgKCgkLDRYPDQwMDRsUFRAWIB0iIiAdHx8kKDQsJCYxJx8fLT0tMTU3Ojo6Iys/RD84QzQ5OjcBCgoKDQwNGg8PGjclHyU3Nzc3Nzc3Nzc3Nzc3Nzc3Nzc3Nzc3Nzc3Nzc3Nzc3Nzc3Nzc3Nzc3Nzc3Nzc3Nzc3N//AABEIAHYAsQMBIgACEQEDEQH/xAAcAAEAAQUBAQAAAAAAAAAAAAAABwEEBQYIAwL/xABLEAABAwIEAgMJDAYJBQAAAAABAAIDBBEFBhIhBzFBUWETFCJxcoGRsbIVIzI0NnR1ocHR0vAXQoKSo+EkVGSDhIWiwsMWJjdiZf/EABkBAQEBAQEBAAAAAAAAAAAAAAACAQMEBf/EACMRAQACAgICAgMBAQAAAAAAAAABAgMREjEhQQQyE1FhcQX/2gAMAwEAAhEDEQA/AJxREQFo2e8/Q5bqXUFMxkla2ESu7pfS0E2A25np5iw8a3lQbxVoY6rM7BI9zO+JnRvc3npbG09PiVVjc6ZM6ja0dxnx+Ob4vROZf4JYfXdZnBuNNVVzCCfARK/SXHveaxt4nfeo9nymwkmnrz4pI/uK+aTL1TSvcZqemrWuA06Ziwt58rj82XWcU/pzjJWfabqPilgclhX0+IUDunvimNvSOa2bDsw4PidhQ4hTyudybrs4+Y7rns00YjkY+ixunDg7wIZhLEdtgRc7XXlhEz6Z7GO1wnUDZ4+qxUfjXyh04DdVWrZExaSvoHwTPMjoQC1xNzpPR22stpXOY0oXjVVUFJA+oqpo4YYxqfJI4Na0dZJ5L2UO8YcS75zPh2C1L3e51PT991EIO0ziXab9dtB9K2BtdVxXyjDI6OKunqi02JpqWR7fM61j6Vbji3l0/Bp8VI+aW9ZUTz5yrr6aFsNLA3ZkccQFgvA5vxexJqgO0tC3izaYP0tZe/quKD/Cj8Sp+lvLgF3QYmPHTfzWiOzdFhsETK288z2BxBaSQCLg7OAG3QsNimaqts7TR1PvMjA8Ne0EgH828YPNNNS3+lfKgp2TPqalmo2LDTPLm8+YA7Fncv5swLMYd7jYlDUPaLuiBLXtHa02I9C59Zm7E2kXfC4dRiCrXY8C2nx2hhjpMWoZQ4vgbo7o3nY25g8j2EpxZt04i8qSYVFNDO3lKxrx5xdeqloiIgIiICIiChUK8TbnMtLb+tPH8NTUVDPEVndM1UTeusk5dHvRV4/sm/1lhBSzkOIjPgt1O7Btv9YXw0OB6VsglBDtdNHpc5rnMAuHAEXFzuPg22VGQ0vhmWk1FxcRYbb2tytb89a9vJ4dMZSSuaQthw2rAu17GvabAh7bj87K2NLQOa5zInxE30jc6eXae3887qGnowRpnewbW1C5HXfYXSZiWxts2WHQ+7k7aeKOJpo2Oc2NtgTrIuttWi5JcTmGraeiiZ7blvS8WSNWmHsxzusSKCOL3/kGT6KZ/wAqndQJxfkaOIM1ju3C2A+P3z71MdrRvrNlQuuCOted9kuuiWUq8QpKy1TNWx09Q6NsckEkL3WIaG3aQ0ixtfzq1q6mKaWLvcO7nDA2EOcLayC5xNugXcfQsrlbMcWBMq2y4dFWGcWa5+xZ4Lh1dt1r4Nha42U68m3trK92u1YdUjpJHqKs79quYT/Qp/GPUVQ6vy88SYDhrxydSREfuBZBYvK5vlrCD/YofYCyi5KEREBERAREQColz3C3/q7BzuTJWTk37IiFLJUU8QphTZnwSYs16aqoOkdPvbleON2iE3+ssgImPaQQC5zWCzm9QG4t+bL371gczS1hHgjdzd7/AF9nSFpFXNVVeNwVkAkALmlscZLiA0jULek9q2GjzZRvxiWglgMTGvMccl9RcR/6gdir80c5pM+du+T/AJ8xhrlpMWiY3P8AGTNA219K8n0gafgrYY4Q+MObu0i4PWF41FLsTZdeenzuCxyWNOaq5v8AYIj/ABHre1pGVm6M517f/mwn+JJ9y3dcMnmz04/pAufeL7XDiHVkiwOHx27fBeuglAXGjbPzvoxnrlU17XKMVc0NIayR0YmjiIbqBkNgd+V1aouidss/BtLC4YhSO8FzgA7mAfu3XhLhwjimkFXTv7kLlodufCA29IKsEWG1Vcw7UU3lD1FWquYviM3lD1FabdXZVuMsYQHCxFFDcHyAsqsblv5PYX8zh9gLJLkoREQEREBERBQqJeJ72RZgwJ8jdTBVTah2FhHpUtFRRxMljp8xYDJNGJGtqZzpPXoNikxaYmKd+l4+POOXTHYnPUZbqe5UdK2rY52t5lNndjW29a0YV9RLiFVUzBwqJhIQ4u06HO2v6LqR67CIcxQapoRLUsaHxvMhZoB6CQd1q1PgVZVPiwypjYwMmIdI5gtY3I35lefFq1bZbxxyVjcz6nX6VGSPi3nHPmtvGv4kXh9K5+BUYMj5GGMkaySRvayzWPwyikYYXlkxlaI7crkEAEdPNYvKGFPwynpoIYzZpcHygbPbc9P2L7z+zEWU9JW0Dz3Gme50ob+qf1X9oB9a5fByTfHO99+/7+kW4zfcdPnKk7anONXOwFolwelkseYJkmuPMt4UZcMa0VuY68lxdJFh0UbyRbfu0ztreUpNXvt4lEdKKAuNR/7+P0Yz1yqfVAPGzbPn+WR+uVZXslGSIi6JEREBXMXxOXyh7JVsriP4pL5Q9RQdZZa+TuFfM4fYCySxuWvk7hXzOH2AskuSxERAREQEREFCor4lYe7Fcy4BRtl7l3SpnBfa5ADCTbtspUPJRrnaqFHnLLszm6g2oqNv7ty2L8J5fpksHnnBsYmrKOLCqWd9I2HS0Q7APF7l3m07rO5C7tVVFRLU++tZE2MPc0Gx6r27FkxmeM8qUW8v+S9ocyscLR0gH7a8F8uG2WMnLp7Z+XNvjRgtWPHv22KMACwAA6lZ4pNSS0lZTVEsekQv7qwOBLWabnbxLFuzKQNo236lHGf800GLTS0Qoq44jTXEVRSNALXEciQbkdfiXaPlUtOqPHWu+2S4H1TKvMGNyRklvesAufKepkUQcEqUUWKV9Pe8jaCB0p028N0kpI82w8yl9d4tyjbZ1vwooB43m2e2/RsftSqflz/xzNs9M+jYvalVV7TKNByS6oDsl10SrdLql0vdB9K4j+Kv8r/aVbL2YbQOHW77Cg60y18ncK+Zw+wFkljctfJ3CvmcPsBZJcliIiAiIgIiIKHkon4nuLcwYE5oue+J9v7sqWCof4syGPGcIeBcsqpjb9j+ajJ9Lf4Ldtdpbqc0Ab8wjsRY428HbrNgsG+vkcCHgDsHKy845tZsLEjwvGvg8JZtnW1sZBDZGNJ53Kx9VWta3SyVwIJ5bLGvm06RpvcdfVyVhPLZxc64vvpO4C6Vxm0h8HZnT5jxpzyTajpwL9WuVS0oc4FyGXGcdcTf+j04/wBUimNfZxRqkNUXPvHY2zzH9Gxe3Kuglz1x62zxH9HRe3Kute2SjZBuvq26qAuiVA1VDV9AL6DUHyAvo7Qnx/YV9BqpLtH5z6ig61y18ncK+ZQ+wFkljctfJ3C/mcPsBZJcliIiAiIgIiIChni+5oxSjJNhHPIT+4PvUzKJ+LmXa+prO/6djpqV7ACGtJMTxzvbkCAN+sdqa5RqSUZSYjEwkvmba3Ibrw92qbVaMTSP6NEZJ9BVtNhtQ52ltNK5x5BrCbq7wrLGYnzF1LgtfIx7Sx2hpYbEg8yDbkOhco+HjjtMPmfF6lkQcaGWNo6ZToJ83NWEmKVFQQLNaOVua3Kj4V5prr68NoKBj/1pZnOePNcj0ehbXgfBOCJ7JMYxN0tiCYqZukHs1Hf6grrgw19N09OAdBK2lxbE5GnTO+OBjiOegEm376lpWuG4fS4XQxUVDC2GnibpYxo5K6VTr00XP3H6EszjRynlLQNaP2Xvv7S6BWjcVMjHOOGQPo5GRYnRlxgdIbNeDbU13oBB6CFsdslzeGr6a06uWyzVZk7NlBM6Opy9XusfhxQmRp87bq0ODY202dg2INI66Sb8KtOlkGr7DexXbcHxpwuMIrSL2+Ky/gVRhGNXI9yK24NtqWb8C00tQ1W1c4MZYc7E/UszHl/Msw95wDEX9RFHL9rQttyPwnxnEcVgrszU5oqCKQPdDIQZJrbhukXs09N9+xZMw3SdcCidBguHxPFnMpY2uHUQ0BXyoBbly6lVc1CIiAiIgIiICpYIiD5EcbeTGjxBfaIgIiICIiAiIgIiICIiAiIgIiICIiAiI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Relentless hunger for computing power…</a:t>
            </a:r>
            <a:endParaRPr lang="en-US" dirty="0"/>
          </a:p>
        </p:txBody>
      </p:sp>
      <p:pic>
        <p:nvPicPr>
          <p:cNvPr id="4" name="Content Placeholder 3" descr="imag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81250" y="1676400"/>
            <a:ext cx="6762750" cy="2705100"/>
          </a:xfrm>
        </p:spPr>
      </p:pic>
      <p:sp>
        <p:nvSpPr>
          <p:cNvPr id="5" name="TextBox 4"/>
          <p:cNvSpPr txBox="1"/>
          <p:nvPr/>
        </p:nvSpPr>
        <p:spPr>
          <a:xfrm>
            <a:off x="457200" y="1981200"/>
            <a:ext cx="144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Space shuttle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Boeing 787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3657600"/>
            <a:ext cx="175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segment Car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4953000"/>
            <a:ext cx="8663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Premier Segment car now has 75 – 100 processor units</a:t>
            </a:r>
          </a:p>
          <a:p>
            <a:endParaRPr lang="en-US" sz="2400" dirty="0" smtClean="0"/>
          </a:p>
          <a:p>
            <a:r>
              <a:rPr lang="en-US" sz="2400" dirty="0" smtClean="0"/>
              <a:t>30% - 40% of the car price is due to electronics and related software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42" name="AutoShape 2" descr="Wipro_automotive_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4" name="AutoShape 4" descr="Wipro_automotive_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6" name="AutoShape 6" descr="Wipro_automotive_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wipro_automotive_electronic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28600"/>
            <a:ext cx="85344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371600"/>
            <a:ext cx="3048000" cy="427672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42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2800" b="1" dirty="0" smtClean="0"/>
              <a:t>Historical view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Introduction of a new category</a:t>
            </a:r>
          </a:p>
          <a:p>
            <a:pPr lvl="1"/>
            <a:r>
              <a:rPr lang="en-US" sz="2400" dirty="0" smtClean="0"/>
              <a:t>High Performance Computing (HPC)</a:t>
            </a:r>
          </a:p>
          <a:p>
            <a:pPr lvl="1"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                                                                           </a:t>
            </a:r>
          </a:p>
          <a:p>
            <a:pPr lvl="1"/>
            <a:r>
              <a:rPr lang="en-US" sz="2400" dirty="0" smtClean="0"/>
              <a:t>Desktop/Laptop/Server                  </a:t>
            </a:r>
          </a:p>
          <a:p>
            <a:pPr lvl="1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     </a:t>
            </a:r>
            <a:r>
              <a:rPr lang="en-US" sz="2400" dirty="0" smtClean="0"/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Intel</a:t>
            </a:r>
            <a:endParaRPr lang="en-US" sz="2400" dirty="0" smtClean="0"/>
          </a:p>
          <a:p>
            <a:pPr lvl="1">
              <a:buNone/>
            </a:pPr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Smartphones (MID)</a:t>
            </a:r>
          </a:p>
          <a:p>
            <a:pPr lvl="1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lvl="1"/>
            <a:r>
              <a:rPr lang="en-US" sz="2400" dirty="0" smtClean="0"/>
              <a:t>Embedded System			          </a:t>
            </a:r>
            <a:r>
              <a:rPr lang="en-US" sz="2800" dirty="0" smtClean="0"/>
              <a:t>        </a:t>
            </a:r>
          </a:p>
          <a:p>
            <a:pPr lvl="1">
              <a:buNone/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                                                                   ARM</a:t>
            </a:r>
          </a:p>
          <a:p>
            <a:pPr lvl="1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   Raw performance of 1970’s super computer is now available on a mid-range </a:t>
            </a:r>
            <a:r>
              <a:rPr lang="en-US" sz="2800" b="1" dirty="0" err="1" smtClean="0">
                <a:solidFill>
                  <a:srgbClr val="FF0000"/>
                </a:solidFill>
              </a:rPr>
              <a:t>smartphone</a:t>
            </a:r>
            <a:r>
              <a:rPr lang="en-US" sz="2800" b="1" dirty="0" smtClean="0">
                <a:solidFill>
                  <a:srgbClr val="FF0000"/>
                </a:solidFill>
              </a:rPr>
              <a:t>!!</a:t>
            </a:r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4876800" y="4267200"/>
            <a:ext cx="1524794" cy="794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7255768" y="3564632"/>
            <a:ext cx="2710458" cy="794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>
            <a:off x="4355976" y="2708920"/>
            <a:ext cx="504056" cy="2015480"/>
          </a:xfrm>
          <a:prstGeom prst="rightBrace">
            <a:avLst>
              <a:gd name="adj1" fmla="val 8333"/>
              <a:gd name="adj2" fmla="val 49241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5181997" y="2285603"/>
            <a:ext cx="1066800" cy="794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962400"/>
            <a:ext cx="3254692" cy="2642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b="50000"/>
          <a:stretch>
            <a:fillRect/>
          </a:stretch>
        </p:blipFill>
        <p:spPr bwMode="auto">
          <a:xfrm>
            <a:off x="6400800" y="838200"/>
            <a:ext cx="2152650" cy="290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b="51928"/>
          <a:stretch>
            <a:fillRect/>
          </a:stretch>
        </p:blipFill>
        <p:spPr bwMode="auto">
          <a:xfrm>
            <a:off x="3124199" y="3505200"/>
            <a:ext cx="438484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838200"/>
            <a:ext cx="2819400" cy="338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5400" y="1447800"/>
            <a:ext cx="26670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 cstate="print"/>
          <a:srcRect b="50000"/>
          <a:stretch>
            <a:fillRect/>
          </a:stretch>
        </p:blipFill>
        <p:spPr bwMode="auto">
          <a:xfrm>
            <a:off x="5638800" y="4038600"/>
            <a:ext cx="33051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Processor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 2001:  Mainly single core processors and this segment mainly dominated by Intel, AMD and IBM</a:t>
            </a:r>
          </a:p>
          <a:p>
            <a:r>
              <a:rPr lang="en-US" dirty="0" smtClean="0"/>
              <a:t>Strictly following Moore's law</a:t>
            </a:r>
          </a:p>
          <a:p>
            <a:r>
              <a:rPr lang="en-US" dirty="0" smtClean="0"/>
              <a:t>Between 1994 and 1998, CPU frequency increased by 300%</a:t>
            </a:r>
          </a:p>
          <a:p>
            <a:r>
              <a:rPr lang="en-US" dirty="0" smtClean="0"/>
              <a:t>Between 2007 to 2010, frequency increased  only by 33%</a:t>
            </a:r>
          </a:p>
          <a:p>
            <a:r>
              <a:rPr lang="en-US" dirty="0" smtClean="0"/>
              <a:t>Lately it is becoming  difficult to improve performance just by increasing frequency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692</Words>
  <Application>Microsoft Office PowerPoint</Application>
  <PresentationFormat>On-screen Show (4:3)</PresentationFormat>
  <Paragraphs>178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High Performance Computing Opportunities and Challenges </vt:lpstr>
      <vt:lpstr>A little perspective…</vt:lpstr>
      <vt:lpstr>Apollo Guidance Computer, Block II (1965) </vt:lpstr>
      <vt:lpstr>And now…</vt:lpstr>
      <vt:lpstr>Relentless hunger for computing power…</vt:lpstr>
      <vt:lpstr>PowerPoint Presentation</vt:lpstr>
      <vt:lpstr>Historical view</vt:lpstr>
      <vt:lpstr>What do we need?</vt:lpstr>
      <vt:lpstr>History of Processor Development</vt:lpstr>
      <vt:lpstr>Heating…</vt:lpstr>
      <vt:lpstr>PowerPoint Presentation</vt:lpstr>
      <vt:lpstr>PowerPoint Presentation</vt:lpstr>
      <vt:lpstr>A new way of thinking…</vt:lpstr>
      <vt:lpstr>What is tera, peta and exa?</vt:lpstr>
      <vt:lpstr>PowerPoint Presentation</vt:lpstr>
      <vt:lpstr>Exa Scale challenge (energy)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Countries having top 500 supercomputers</vt:lpstr>
      <vt:lpstr>Top 5 super computers in the world</vt:lpstr>
      <vt:lpstr>PowerPoint Presentation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Amit</dc:creator>
  <cp:lastModifiedBy>Amit</cp:lastModifiedBy>
  <cp:revision>30</cp:revision>
  <dcterms:created xsi:type="dcterms:W3CDTF">2014-01-24T01:03:36Z</dcterms:created>
  <dcterms:modified xsi:type="dcterms:W3CDTF">2019-04-11T04:49:55Z</dcterms:modified>
</cp:coreProperties>
</file>